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9" r:id="rId2"/>
  </p:sldMasterIdLst>
  <p:notesMasterIdLst>
    <p:notesMasterId r:id="rId27"/>
  </p:notesMasterIdLst>
  <p:sldIdLst>
    <p:sldId id="256" r:id="rId3"/>
    <p:sldId id="262" r:id="rId4"/>
    <p:sldId id="288" r:id="rId5"/>
    <p:sldId id="284" r:id="rId6"/>
    <p:sldId id="272" r:id="rId7"/>
    <p:sldId id="266" r:id="rId8"/>
    <p:sldId id="267" r:id="rId9"/>
    <p:sldId id="268" r:id="rId10"/>
    <p:sldId id="289" r:id="rId11"/>
    <p:sldId id="287" r:id="rId12"/>
    <p:sldId id="290" r:id="rId13"/>
    <p:sldId id="273" r:id="rId14"/>
    <p:sldId id="274" r:id="rId15"/>
    <p:sldId id="275" r:id="rId16"/>
    <p:sldId id="291" r:id="rId17"/>
    <p:sldId id="276" r:id="rId18"/>
    <p:sldId id="278" r:id="rId19"/>
    <p:sldId id="279" r:id="rId20"/>
    <p:sldId id="280" r:id="rId21"/>
    <p:sldId id="283" r:id="rId22"/>
    <p:sldId id="281" r:id="rId23"/>
    <p:sldId id="282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951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7694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761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3672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9697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3376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298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1188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3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1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0.png"/><Relationship Id="rId7" Type="http://schemas.openxmlformats.org/officeDocument/2006/relationships/image" Target="../media/image37.wm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8505" y="2215062"/>
            <a:ext cx="10515600" cy="2387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Assessment of relationship between two binary variables and the effect over the sample size calculation for a Composite Endpoint</a:t>
            </a:r>
            <a:r>
              <a:rPr lang="en-US" sz="4000" dirty="0" smtClean="0">
                <a:latin typeface="Calibri" panose="020F0502020204030204" pitchFamily="34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Endpoints Overlap and Sample Size Requirements</a:t>
            </a:r>
            <a:endParaRPr lang="es-ES" sz="3600" i="1" noProof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5113" y="4961565"/>
            <a:ext cx="10876278" cy="1137793"/>
          </a:xfr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s-ES" sz="2000" i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 Ramon Marsal; Ignacio Ferreira-González i Lupe Gómez</a:t>
            </a:r>
            <a:endParaRPr lang="es-ES" sz="20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61" y="6238754"/>
            <a:ext cx="3171830" cy="619246"/>
          </a:xfrm>
          <a:prstGeom prst="rect">
            <a:avLst/>
          </a:prstGeom>
        </p:spPr>
      </p:pic>
      <p:pic>
        <p:nvPicPr>
          <p:cNvPr id="6" name="Picture 2" descr="UES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28" y="6208778"/>
            <a:ext cx="4828438" cy="61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" y="6198644"/>
            <a:ext cx="1714140" cy="58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20anysIDIAP2016 Horitzont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24" y="6081870"/>
            <a:ext cx="1577476" cy="7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5" y="-18103"/>
            <a:ext cx="4752344" cy="13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334" y="1656550"/>
            <a:ext cx="10661332" cy="4637887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707866" y="3007360"/>
            <a:ext cx="10718800" cy="4978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7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625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Sample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Size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r>
              <a:rPr lang="es-ES" dirty="0" err="1" smtClean="0">
                <a:solidFill>
                  <a:schemeClr val="bg1"/>
                </a:solidFill>
              </a:rPr>
              <a:t>Statistical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Power</a:t>
            </a:r>
            <a:endParaRPr lang="ca-E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/>
              <p:cNvSpPr/>
              <p:nvPr/>
            </p:nvSpPr>
            <p:spPr>
              <a:xfrm>
                <a:off x="6573456" y="1931922"/>
                <a:ext cx="4780344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ca-ES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ca-ES" i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a-ES" i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𝑅𝐸</m:t>
                                    </m:r>
                                  </m:sub>
                                </m:sSub>
                                <m:r>
                                  <a:rPr lang="ca-E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a-ES" i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𝑅𝐸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ca-E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a-ES" i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a-ES" i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𝑅𝐸</m:t>
                                    </m:r>
                                  </m:sub>
                                </m:sSub>
                                <m:r>
                                  <a:rPr lang="ca-ES" i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a-ES" i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𝑅𝐸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a-ES" i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ca-ES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ca-E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ca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a-E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ca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ca-E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a-E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ca-ES" i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ca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a-ES" i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𝐶𝐸</m:t>
                                  </m:r>
                                </m:sub>
                              </m:sSub>
                              <m:r>
                                <a:rPr lang="ca-E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a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a-ES" i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𝐶𝐸</m:t>
                                  </m:r>
                                </m:sub>
                              </m:sSub>
                            </m:e>
                            <m:e>
                              <m:r>
                                <a:rPr lang="ca-E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ca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ca-E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a-E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ca-ES" i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ca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a-ES" i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𝐶𝐸</m:t>
                                  </m:r>
                                </m:sub>
                              </m:sSub>
                              <m:r>
                                <a:rPr lang="ca-ES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ca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a-ES" i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𝐶𝐸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456" y="1931922"/>
                <a:ext cx="4780344" cy="8117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408374" y="1691472"/>
            <a:ext cx="54599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 smtClean="0"/>
              <a:t>We need to assess the effect size of the treatment. 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Risk Ratio </a:t>
            </a:r>
            <a:r>
              <a:rPr lang="en-AU" dirty="0" smtClean="0"/>
              <a:t>(but we can use others: OR, difference of proportions)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 smtClean="0"/>
              <a:t>The Sample Size Requirement must be assessed for the PE and for the CE. The 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contrasts 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of hypothesis</a:t>
            </a:r>
            <a:r>
              <a:rPr lang="en-AU" dirty="0" smtClean="0"/>
              <a:t> are different. It is assumed the approximation to de Normal distribution.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 smtClean="0"/>
              <a:t>It defines de 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Sample Ratio </a:t>
            </a:r>
            <a:r>
              <a:rPr lang="en-AU" dirty="0" smtClean="0"/>
              <a:t>(SR = n/n*)</a:t>
            </a:r>
          </a:p>
          <a:p>
            <a:endParaRPr lang="en-AU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AU" dirty="0"/>
              <a:t> </a:t>
            </a:r>
            <a:r>
              <a:rPr lang="en-AU" dirty="0" smtClean="0"/>
              <a:t>CE will be preferred if </a:t>
            </a:r>
            <a:r>
              <a:rPr lang="en-AU" b="1" dirty="0" smtClean="0"/>
              <a:t>SR &gt;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 smtClean="0"/>
              <a:t>It assumes the Overlap is the same in both groups. </a:t>
            </a:r>
          </a:p>
          <a:p>
            <a:endParaRPr lang="en-A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 smtClean="0"/>
              <a:t>Multiplicity adjustment </a:t>
            </a:r>
            <a:r>
              <a:rPr lang="en-AU" b="1" dirty="0" smtClean="0"/>
              <a:t>ignored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 smtClean="0"/>
              <a:t>It fixes </a:t>
            </a:r>
            <a:r>
              <a:rPr lang="el-GR" dirty="0" smtClean="0"/>
              <a:t>α</a:t>
            </a:r>
            <a:r>
              <a:rPr lang="es-ES" dirty="0" smtClean="0"/>
              <a:t>=0.05 and </a:t>
            </a:r>
            <a:r>
              <a:rPr lang="el-GR" dirty="0" smtClean="0"/>
              <a:t>β</a:t>
            </a:r>
            <a:r>
              <a:rPr lang="es-ES" dirty="0" smtClean="0"/>
              <a:t>=0.20</a:t>
            </a:r>
            <a:endParaRPr lang="en-A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6560" y="3523834"/>
            <a:ext cx="6472630" cy="9246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0107" y="4646469"/>
            <a:ext cx="53721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120" y="430441"/>
            <a:ext cx="10515600" cy="1325563"/>
          </a:xfrm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Numerical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Examples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9280" y="1367437"/>
            <a:ext cx="5516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latin typeface="Times New Roman" panose="02020603050405020304" pitchFamily="18" charset="0"/>
                <a:ea typeface="MS Mincho" panose="02020609040205080304" pitchFamily="49" charset="-128"/>
              </a:rPr>
              <a:t>We simulated several scenarios </a:t>
            </a:r>
            <a:r>
              <a:rPr lang="en-US" sz="14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assuming: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Different </a:t>
            </a:r>
            <a:r>
              <a:rPr lang="en-US" sz="14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values </a:t>
            </a:r>
            <a:r>
              <a:rPr lang="en-US" sz="14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of the </a:t>
            </a:r>
            <a:r>
              <a:rPr lang="en-US" sz="14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proportion for </a:t>
            </a:r>
            <a:r>
              <a:rPr lang="en-US" sz="14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both the RE and the </a:t>
            </a:r>
            <a:r>
              <a:rPr lang="en-US" sz="14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AE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US" sz="14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effect of therapy on each </a:t>
            </a:r>
            <a:r>
              <a:rPr lang="en-US" sz="14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endpoint (</a:t>
            </a:r>
            <a:r>
              <a:rPr lang="en-US" sz="1400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RR</a:t>
            </a:r>
            <a:r>
              <a:rPr lang="en-US" sz="14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Different strength and </a:t>
            </a:r>
            <a:r>
              <a:rPr lang="en-US" sz="14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the degree of </a:t>
            </a:r>
            <a:r>
              <a:rPr lang="en-US" sz="14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overlapping (</a:t>
            </a:r>
            <a:r>
              <a:rPr lang="en-US" sz="1400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5 cut-offs</a:t>
            </a:r>
            <a:r>
              <a:rPr lang="en-US" sz="14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Same Overlap in both groups***</a:t>
            </a:r>
            <a:endParaRPr lang="ca-ES" sz="1400" b="1" i="1" dirty="0">
              <a:solidFill>
                <a:schemeClr val="accent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5785" y="1475880"/>
            <a:ext cx="3486150" cy="5162550"/>
          </a:xfrm>
          <a:prstGeom prst="rect">
            <a:avLst/>
          </a:prstGeom>
        </p:spPr>
      </p:pic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989663" y="3783058"/>
            <a:ext cx="2753360" cy="1050864"/>
            <a:chOff x="340" y="2652"/>
            <a:chExt cx="1897" cy="919"/>
          </a:xfrm>
        </p:grpSpPr>
        <p:graphicFrame>
          <p:nvGraphicFramePr>
            <p:cNvPr id="1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5982695"/>
                </p:ext>
              </p:extLst>
            </p:nvPr>
          </p:nvGraphicFramePr>
          <p:xfrm>
            <a:off x="1344" y="3111"/>
            <a:ext cx="805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Ecuación" r:id="rId4" imgW="812447" imgH="457002" progId="Equation.3">
                    <p:embed/>
                  </p:oleObj>
                </mc:Choice>
                <mc:Fallback>
                  <p:oleObj name="Ecuación" r:id="rId4" imgW="812447" imgH="457002" progId="Equation.3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111"/>
                          <a:ext cx="805" cy="4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2825096"/>
                </p:ext>
              </p:extLst>
            </p:nvPr>
          </p:nvGraphicFramePr>
          <p:xfrm>
            <a:off x="354" y="3118"/>
            <a:ext cx="868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6" name="Ecuación" r:id="rId6" imgW="876300" imgH="457200" progId="Equation.3">
                    <p:embed/>
                  </p:oleObj>
                </mc:Choice>
                <mc:Fallback>
                  <p:oleObj name="Ecuación" r:id="rId6" imgW="876300" imgH="457200" progId="Equation.3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" y="3118"/>
                          <a:ext cx="868" cy="4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3513305"/>
                </p:ext>
              </p:extLst>
            </p:nvPr>
          </p:nvGraphicFramePr>
          <p:xfrm>
            <a:off x="1344" y="2652"/>
            <a:ext cx="893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" name="Ecuación" r:id="rId8" imgW="901700" imgH="457200" progId="Equation.3">
                    <p:embed/>
                  </p:oleObj>
                </mc:Choice>
                <mc:Fallback>
                  <p:oleObj name="Ecuación" r:id="rId8" imgW="901700" imgH="457200" progId="Equation.3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652"/>
                          <a:ext cx="893" cy="4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340" y="2658"/>
            <a:ext cx="882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Ecuación" r:id="rId10" imgW="889000" imgH="457200" progId="Equation.3">
                    <p:embed/>
                  </p:oleObj>
                </mc:Choice>
                <mc:Fallback>
                  <p:oleObj name="Ecuación" r:id="rId10" imgW="889000" imgH="457200" progId="Equation.3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2658"/>
                          <a:ext cx="882" cy="4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6601" y="5023797"/>
            <a:ext cx="5335559" cy="13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19" y="1362312"/>
            <a:ext cx="11024235" cy="54956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06120" y="430441"/>
            <a:ext cx="10515600" cy="1325563"/>
          </a:xfrm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Results</a:t>
            </a:r>
            <a:r>
              <a:rPr lang="es-ES" dirty="0" smtClean="0">
                <a:solidFill>
                  <a:schemeClr val="bg1"/>
                </a:solidFill>
              </a:rPr>
              <a:t> I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2" y="2850434"/>
            <a:ext cx="9548802" cy="16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8480" y="1413226"/>
            <a:ext cx="5313680" cy="5444774"/>
          </a:xfrm>
          <a:prstGeom prst="rect">
            <a:avLst/>
          </a:prstGeom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706120" y="430441"/>
            <a:ext cx="10515600" cy="1325563"/>
          </a:xfrm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Results</a:t>
            </a:r>
            <a:r>
              <a:rPr lang="es-ES" dirty="0" smtClean="0">
                <a:solidFill>
                  <a:schemeClr val="bg1"/>
                </a:solidFill>
              </a:rPr>
              <a:t> II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61187"/>
            <a:ext cx="10326370" cy="5496813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06120" y="430441"/>
            <a:ext cx="10515600" cy="1325563"/>
          </a:xfrm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Results</a:t>
            </a:r>
            <a:r>
              <a:rPr lang="es-ES" dirty="0" smtClean="0">
                <a:solidFill>
                  <a:schemeClr val="bg1"/>
                </a:solidFill>
              </a:rPr>
              <a:t> III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771" y="1574800"/>
            <a:ext cx="8885931" cy="461264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06120" y="430441"/>
            <a:ext cx="10515600" cy="1325563"/>
          </a:xfrm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Conclusions</a:t>
            </a:r>
            <a:r>
              <a:rPr lang="es-ES" dirty="0" smtClean="0">
                <a:solidFill>
                  <a:schemeClr val="bg1"/>
                </a:solidFill>
              </a:rPr>
              <a:t> II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06120" y="1605275"/>
            <a:ext cx="98616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strength of interrelation between components of a binary CE can be quantified by the probability of experiencing two outcomes given that the patient has experienced </a:t>
            </a: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the less prevalent </a:t>
            </a: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or others (i.e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. the </a:t>
            </a:r>
            <a:r>
              <a:rPr lang="en-US" sz="16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Relative </a:t>
            </a:r>
            <a:r>
              <a:rPr lang="en-US" sz="1600" i="1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Jaccard</a:t>
            </a:r>
            <a:r>
              <a:rPr lang="en-US" sz="16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Index</a:t>
            </a: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).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US" sz="16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association </a:t>
            </a: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can 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be determinant of the sample size requirement using the CE</a:t>
            </a: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greater degree of </a:t>
            </a:r>
            <a:r>
              <a:rPr lang="en-US" sz="16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association</a:t>
            </a: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the lower the potential benefit of the CE to reduce sample size requirement</a:t>
            </a: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impact of the </a:t>
            </a:r>
            <a:r>
              <a:rPr lang="en-US" sz="1600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association </a:t>
            </a: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on 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the sample size requirement using the CE depends on the effect on the additional endpoint. </a:t>
            </a:r>
            <a:endParaRPr lang="en-US" sz="1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strength of interrelation between CE components must be considered in the design phase of a randomized clinical trial. </a:t>
            </a:r>
            <a:endParaRPr lang="ca-ES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06120" y="430441"/>
            <a:ext cx="10515600" cy="1325563"/>
          </a:xfrm>
        </p:spPr>
        <p:txBody>
          <a:bodyPr/>
          <a:lstStyle/>
          <a:p>
            <a:r>
              <a:rPr lang="en-BZ" dirty="0" smtClean="0">
                <a:solidFill>
                  <a:schemeClr val="bg1"/>
                </a:solidFill>
              </a:rPr>
              <a:t>Conclusions I</a:t>
            </a:r>
            <a:endParaRPr lang="en-B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161" y="448313"/>
            <a:ext cx="8911687" cy="1280890"/>
          </a:xfrm>
        </p:spPr>
        <p:txBody>
          <a:bodyPr>
            <a:normAutofit/>
          </a:bodyPr>
          <a:lstStyle/>
          <a:p>
            <a:r>
              <a:rPr lang="es-ES" noProof="1" smtClean="0">
                <a:solidFill>
                  <a:schemeClr val="bg1"/>
                </a:solidFill>
              </a:rPr>
              <a:t>Some points to take into account</a:t>
            </a:r>
            <a:endParaRPr lang="es-ES" noProof="1">
              <a:solidFill>
                <a:schemeClr val="bg1"/>
              </a:solidFill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81000" y="1544003"/>
            <a:ext cx="5715000" cy="4680000"/>
          </a:xfrm>
        </p:spPr>
        <p:txBody>
          <a:bodyPr>
            <a:normAutofit fontScale="25000" lnSpcReduction="20000"/>
          </a:bodyPr>
          <a:lstStyle/>
          <a:p>
            <a:pPr marL="355600" indent="-355600">
              <a:lnSpc>
                <a:spcPct val="170000"/>
              </a:lnSpc>
              <a:buFont typeface="+mj-lt"/>
              <a:buAutoNum type="arabicPeriod"/>
            </a:pPr>
            <a:r>
              <a:rPr lang="es-ES" sz="6400" noProof="1" smtClean="0"/>
              <a:t>A Composte Endpoint (CE) is </a:t>
            </a:r>
            <a:r>
              <a:rPr lang="es-ES" sz="6400" noProof="1"/>
              <a:t>defined as the combination of </a:t>
            </a:r>
            <a:r>
              <a:rPr lang="es-ES" sz="6400" noProof="1" smtClean="0"/>
              <a:t> two or more outcomes in an unique outcome. </a:t>
            </a:r>
          </a:p>
          <a:p>
            <a:pPr lvl="1">
              <a:lnSpc>
                <a:spcPct val="170000"/>
              </a:lnSpc>
            </a:pPr>
            <a:r>
              <a:rPr lang="es-ES" sz="5600" noProof="1" smtClean="0"/>
              <a:t>Survival (time to MACE: death, reinfarction, revascularization, stroke </a:t>
            </a:r>
            <a:r>
              <a:rPr lang="es-ES" sz="5600" noProof="1" smtClean="0">
                <a:sym typeface="Wingdings" panose="05000000000000000000" pitchFamily="2" charset="2"/>
              </a:rPr>
              <a:t> competing risk</a:t>
            </a:r>
            <a:r>
              <a:rPr lang="es-ES" sz="5600" noProof="1" smtClean="0"/>
              <a:t>). </a:t>
            </a:r>
          </a:p>
          <a:p>
            <a:pPr lvl="1">
              <a:lnSpc>
                <a:spcPct val="170000"/>
              </a:lnSpc>
            </a:pPr>
            <a:r>
              <a:rPr lang="es-ES" sz="5600" noProof="1" smtClean="0"/>
              <a:t>Binary (MACE) </a:t>
            </a:r>
          </a:p>
          <a:p>
            <a:pPr lvl="1">
              <a:lnSpc>
                <a:spcPct val="170000"/>
              </a:lnSpc>
            </a:pPr>
            <a:r>
              <a:rPr lang="es-ES" sz="5600" noProof="1" smtClean="0"/>
              <a:t>Score (Framingham)</a:t>
            </a:r>
          </a:p>
          <a:p>
            <a:pPr marL="355600" indent="-355600">
              <a:lnSpc>
                <a:spcPct val="170000"/>
              </a:lnSpc>
              <a:buFont typeface="+mj-lt"/>
              <a:buAutoNum type="arabicPeriod"/>
            </a:pPr>
            <a:r>
              <a:rPr lang="es-ES" sz="6400" noProof="1" smtClean="0">
                <a:solidFill>
                  <a:schemeClr val="tx1"/>
                </a:solidFill>
              </a:rPr>
              <a:t>We asume a CE well defined (with clinical/patient relevance and importance).</a:t>
            </a:r>
          </a:p>
          <a:p>
            <a:pPr marL="355600" indent="-355600">
              <a:lnSpc>
                <a:spcPct val="170000"/>
              </a:lnSpc>
              <a:buFont typeface="+mj-lt"/>
              <a:buAutoNum type="arabicPeriod"/>
            </a:pPr>
            <a:r>
              <a:rPr lang="es-ES" sz="6400" noProof="1" smtClean="0"/>
              <a:t>We defiene a </a:t>
            </a:r>
            <a:r>
              <a:rPr lang="es-ES" sz="6400" noProof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</a:t>
            </a:r>
            <a:r>
              <a:rPr lang="es-ES" sz="6400" noProof="1" smtClean="0">
                <a:solidFill>
                  <a:schemeClr val="accent1"/>
                </a:solidFill>
              </a:rPr>
              <a:t> </a:t>
            </a:r>
            <a:r>
              <a:rPr lang="es-ES" sz="6400" noProof="1" smtClean="0"/>
              <a:t>CE as the combination of a Primary </a:t>
            </a:r>
            <a:r>
              <a:rPr lang="es-ES" sz="6400" noProof="1"/>
              <a:t>Endpoint (PE) and Additional Endpoint (AE) </a:t>
            </a:r>
            <a:r>
              <a:rPr lang="es-ES" sz="6400" i="1" noProof="1" smtClean="0"/>
              <a:t>(≥ 3 </a:t>
            </a:r>
            <a:r>
              <a:rPr lang="en-US" sz="6400" i="1" noProof="1" smtClean="0"/>
              <a:t>endpoints in progress). </a:t>
            </a:r>
          </a:p>
          <a:p>
            <a:pPr>
              <a:lnSpc>
                <a:spcPct val="170000"/>
              </a:lnSpc>
            </a:pPr>
            <a:endParaRPr lang="en-US" sz="6400" i="1" noProof="1"/>
          </a:p>
          <a:p>
            <a:pPr>
              <a:lnSpc>
                <a:spcPct val="170000"/>
              </a:lnSpc>
            </a:pPr>
            <a:endParaRPr lang="es-ES" sz="6400" noProof="1" smtClean="0"/>
          </a:p>
          <a:p>
            <a:pPr>
              <a:lnSpc>
                <a:spcPct val="170000"/>
              </a:lnSpc>
            </a:pPr>
            <a:endParaRPr lang="es-ES" sz="6400" noProof="1"/>
          </a:p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None/>
            </a:pPr>
            <a:endParaRPr lang="es-ES" noProof="1" smtClean="0"/>
          </a:p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None/>
            </a:pPr>
            <a:endParaRPr lang="es-ES" noProof="1" smtClean="0"/>
          </a:p>
        </p:txBody>
      </p:sp>
      <p:grpSp>
        <p:nvGrpSpPr>
          <p:cNvPr id="6" name="Grupo 5"/>
          <p:cNvGrpSpPr/>
          <p:nvPr/>
        </p:nvGrpSpPr>
        <p:grpSpPr>
          <a:xfrm>
            <a:off x="6399612" y="1544003"/>
            <a:ext cx="5595739" cy="4849277"/>
            <a:chOff x="6399612" y="1544003"/>
            <a:chExt cx="5595739" cy="484927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9612" y="1544003"/>
              <a:ext cx="5595739" cy="4530963"/>
            </a:xfrm>
            <a:prstGeom prst="rect">
              <a:avLst/>
            </a:prstGeom>
          </p:spPr>
        </p:pic>
        <p:sp>
          <p:nvSpPr>
            <p:cNvPr id="5" name="CuadroTexto 4"/>
            <p:cNvSpPr txBox="1"/>
            <p:nvPr/>
          </p:nvSpPr>
          <p:spPr>
            <a:xfrm>
              <a:off x="6399612" y="6054726"/>
              <a:ext cx="5299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i="1" dirty="0" err="1" smtClean="0"/>
                <a:t>Montori</a:t>
              </a:r>
              <a:r>
                <a:rPr lang="ca-ES" sz="1600" i="1" dirty="0" smtClean="0"/>
                <a:t> V. et al. BMJ. 2005:303;594-596</a:t>
              </a:r>
              <a:endParaRPr lang="ca-ES" sz="1600" i="1" dirty="0"/>
            </a:p>
          </p:txBody>
        </p:sp>
      </p:grpSp>
      <p:sp>
        <p:nvSpPr>
          <p:cNvPr id="7" name="Flecha derecha 6"/>
          <p:cNvSpPr/>
          <p:nvPr/>
        </p:nvSpPr>
        <p:spPr>
          <a:xfrm>
            <a:off x="3382289" y="4438836"/>
            <a:ext cx="3089429" cy="10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06120" y="4304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Z" dirty="0" smtClean="0">
                <a:solidFill>
                  <a:schemeClr val="bg1"/>
                </a:solidFill>
              </a:rPr>
              <a:t>Further Researches</a:t>
            </a:r>
            <a:endParaRPr lang="en-BZ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6120" y="1605275"/>
            <a:ext cx="9861612" cy="383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The impact of interrelationship when the CE is defined with three or more events. </a:t>
            </a:r>
            <a:r>
              <a:rPr lang="en-US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(in progress)</a:t>
            </a:r>
            <a:endParaRPr lang="en-US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How affect the multiplicity adjustment on the sample size requirement?</a:t>
            </a:r>
          </a:p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The distributions of other measures to estimate the relationship between binary outcomes </a:t>
            </a:r>
            <a:r>
              <a:rPr lang="en-US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(in progress)</a:t>
            </a:r>
          </a:p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Does the actual bibliography respect the sample size requirement in function of the strength of the association of their components?</a:t>
            </a:r>
          </a:p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endParaRPr lang="ca-ES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9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757" y="1402920"/>
            <a:ext cx="1082210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412" y="1398534"/>
            <a:ext cx="1118991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350" y="115827"/>
            <a:ext cx="10401300" cy="66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160" y="247237"/>
            <a:ext cx="10144442" cy="64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 smtClean="0">
                <a:solidFill>
                  <a:schemeClr val="bg1"/>
                </a:solidFill>
              </a:rPr>
              <a:t>The situation</a:t>
            </a:r>
            <a:endParaRPr lang="en-029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1532" y="16906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dirty="0" smtClean="0"/>
              <a:t>Typical Situation:</a:t>
            </a:r>
            <a:r>
              <a:rPr lang="en-CA" dirty="0" smtClean="0"/>
              <a:t> A </a:t>
            </a:r>
            <a:r>
              <a:rPr lang="en-CA" dirty="0"/>
              <a:t>clinician wants investigate about the effect of a new drug and he/she puts in touch with us to calculate the sample size </a:t>
            </a:r>
            <a:r>
              <a:rPr lang="en-CA" dirty="0" smtClean="0"/>
              <a:t>requirement. </a:t>
            </a:r>
            <a:endParaRPr lang="en-CA" dirty="0"/>
          </a:p>
        </p:txBody>
      </p:sp>
      <p:grpSp>
        <p:nvGrpSpPr>
          <p:cNvPr id="12" name="Grupo 11"/>
          <p:cNvGrpSpPr/>
          <p:nvPr/>
        </p:nvGrpSpPr>
        <p:grpSpPr>
          <a:xfrm>
            <a:off x="3210127" y="1376438"/>
            <a:ext cx="8550613" cy="2156903"/>
            <a:chOff x="3210127" y="1376438"/>
            <a:chExt cx="8550613" cy="2156903"/>
          </a:xfrm>
        </p:grpSpPr>
        <p:grpSp>
          <p:nvGrpSpPr>
            <p:cNvPr id="8" name="Grupo 7"/>
            <p:cNvGrpSpPr/>
            <p:nvPr/>
          </p:nvGrpSpPr>
          <p:grpSpPr>
            <a:xfrm>
              <a:off x="3557081" y="1376438"/>
              <a:ext cx="8203659" cy="1920028"/>
              <a:chOff x="3557081" y="1376438"/>
              <a:chExt cx="8203659" cy="1920028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3557081" y="2650135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CA" b="1" dirty="0"/>
                  <a:t>Typical </a:t>
                </a:r>
                <a:r>
                  <a:rPr lang="en-CA" b="1" dirty="0" smtClean="0"/>
                  <a:t>Response:</a:t>
                </a:r>
                <a:r>
                  <a:rPr lang="en-CA" dirty="0" smtClean="0"/>
                  <a:t> I need the prevalence of the outcome and the effect of the new drug on the outcome</a:t>
                </a:r>
                <a:endParaRPr lang="en-CA" dirty="0"/>
              </a:p>
            </p:txBody>
          </p:sp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44716" y="1376438"/>
                <a:ext cx="1816024" cy="1618170"/>
              </a:xfrm>
              <a:prstGeom prst="rect">
                <a:avLst/>
              </a:prstGeom>
            </p:spPr>
          </p:pic>
        </p:grpSp>
        <p:sp>
          <p:nvSpPr>
            <p:cNvPr id="11" name="Llamada ovalada 10"/>
            <p:cNvSpPr/>
            <p:nvPr/>
          </p:nvSpPr>
          <p:spPr>
            <a:xfrm>
              <a:off x="3210127" y="2327363"/>
              <a:ext cx="6614809" cy="1205978"/>
            </a:xfrm>
            <a:prstGeom prst="wedgeEllipseCallout">
              <a:avLst>
                <a:gd name="adj1" fmla="val 51659"/>
                <a:gd name="adj2" fmla="val -45719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29701" y="3978916"/>
            <a:ext cx="9276945" cy="2135355"/>
            <a:chOff x="51744" y="4034734"/>
            <a:chExt cx="9513788" cy="2508231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44" y="4227886"/>
              <a:ext cx="2153328" cy="2315079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3469532" y="4202198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CA" dirty="0" smtClean="0"/>
                <a:t>Well, really the outcome is a </a:t>
              </a:r>
              <a:r>
                <a:rPr lang="en-CA" b="1" dirty="0" smtClean="0"/>
                <a:t>Composite Endpoint. </a:t>
              </a:r>
              <a:endParaRPr lang="en-CA" b="1" dirty="0"/>
            </a:p>
            <a:p>
              <a:r>
                <a:rPr lang="en-CA" dirty="0" smtClean="0"/>
                <a:t>There are </a:t>
              </a:r>
              <a:r>
                <a:rPr lang="en-CA" dirty="0" smtClean="0">
                  <a:solidFill>
                    <a:srgbClr val="FF0000"/>
                  </a:solidFill>
                </a:rPr>
                <a:t>several endpoints</a:t>
              </a:r>
              <a:r>
                <a:rPr lang="en-CA" dirty="0" smtClean="0"/>
                <a:t> with </a:t>
              </a:r>
              <a:r>
                <a:rPr lang="en-CA" u="sng" dirty="0" smtClean="0"/>
                <a:t>different prevalence </a:t>
              </a:r>
              <a:r>
                <a:rPr lang="en-CA" dirty="0" smtClean="0"/>
                <a:t>and </a:t>
              </a:r>
              <a:r>
                <a:rPr lang="en-CA" u="sng" dirty="0" smtClean="0"/>
                <a:t>different effect </a:t>
              </a:r>
              <a:r>
                <a:rPr lang="en-CA" dirty="0" smtClean="0"/>
                <a:t>for each component and of course exist some grade of </a:t>
              </a:r>
              <a:r>
                <a:rPr lang="en-CA" u="sng" dirty="0" smtClean="0"/>
                <a:t>associations between them</a:t>
              </a:r>
              <a:r>
                <a:rPr lang="en-CA" dirty="0" smtClean="0"/>
                <a:t>. </a:t>
              </a:r>
              <a:endParaRPr lang="en-CA" dirty="0"/>
            </a:p>
          </p:txBody>
        </p:sp>
        <p:sp>
          <p:nvSpPr>
            <p:cNvPr id="13" name="Llamada ovalada 12"/>
            <p:cNvSpPr/>
            <p:nvPr/>
          </p:nvSpPr>
          <p:spPr>
            <a:xfrm>
              <a:off x="2632953" y="4034734"/>
              <a:ext cx="6926094" cy="1617035"/>
            </a:xfrm>
            <a:prstGeom prst="wedgeEllipseCallout">
              <a:avLst>
                <a:gd name="adj1" fmla="val -55243"/>
                <a:gd name="adj2" fmla="val 6851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042826" y="5604970"/>
            <a:ext cx="5029606" cy="1018602"/>
            <a:chOff x="4192621" y="5735046"/>
            <a:chExt cx="5029606" cy="1018602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4" name="Picture 10" descr="Resultat d'imatges de what??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477" y="5735046"/>
              <a:ext cx="2571750" cy="925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i.ytimg.com/vi/lIEwucS7CNw/maxresdefaul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621" y="5735046"/>
              <a:ext cx="2324911" cy="1018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24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161" y="448313"/>
            <a:ext cx="8911687" cy="1280890"/>
          </a:xfrm>
        </p:spPr>
        <p:txBody>
          <a:bodyPr>
            <a:normAutofit/>
          </a:bodyPr>
          <a:lstStyle/>
          <a:p>
            <a:r>
              <a:rPr lang="es-ES" noProof="1" smtClean="0">
                <a:solidFill>
                  <a:schemeClr val="bg1"/>
                </a:solidFill>
              </a:rPr>
              <a:t>Some points to take into account</a:t>
            </a:r>
            <a:endParaRPr lang="es-ES" noProof="1">
              <a:solidFill>
                <a:schemeClr val="bg1"/>
              </a:solidFill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81000" y="1740971"/>
            <a:ext cx="5715000" cy="46800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s-ES" sz="1800" noProof="1" smtClean="0"/>
              <a:t>We defiene a binary CE as the combination of a Primary </a:t>
            </a:r>
            <a:r>
              <a:rPr lang="es-ES" sz="1800" noProof="1"/>
              <a:t>Endpoint (</a:t>
            </a:r>
            <a:r>
              <a:rPr lang="es-ES" sz="1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es-ES" sz="1800" noProof="1"/>
              <a:t>) and Additional Endpoint (</a:t>
            </a:r>
            <a:r>
              <a:rPr lang="es-ES" sz="1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  <a:r>
              <a:rPr lang="es-ES" sz="1800" noProof="1"/>
              <a:t>) </a:t>
            </a:r>
            <a:r>
              <a:rPr lang="es-ES" sz="1800" noProof="1" smtClean="0"/>
              <a:t>(≥ 3 </a:t>
            </a:r>
            <a:r>
              <a:rPr lang="en-US" sz="1800" noProof="1" smtClean="0"/>
              <a:t>endpoints in progress). </a:t>
            </a:r>
            <a:r>
              <a:rPr lang="en-US" sz="1800" noProof="1" smtClean="0">
                <a:solidFill>
                  <a:srgbClr val="FF0000"/>
                </a:solidFill>
              </a:rPr>
              <a:t>For simplicity: 2 outcomes. </a:t>
            </a:r>
            <a:endParaRPr lang="en-US" sz="1800" noProof="1" smtClean="0"/>
          </a:p>
          <a:p>
            <a:pPr lvl="1">
              <a:lnSpc>
                <a:spcPct val="170000"/>
              </a:lnSpc>
            </a:pPr>
            <a:r>
              <a:rPr lang="en-US" sz="1600" noProof="1" smtClean="0"/>
              <a:t>CE effect may either increase or decrease the effect of each component. </a:t>
            </a:r>
            <a:endParaRPr lang="en-US" sz="1600" noProof="1"/>
          </a:p>
          <a:p>
            <a:pPr>
              <a:lnSpc>
                <a:spcPct val="170000"/>
              </a:lnSpc>
            </a:pPr>
            <a:r>
              <a:rPr lang="en-US" sz="1800" noProof="1" smtClean="0">
                <a:solidFill>
                  <a:schemeClr val="tx1"/>
                </a:solidFill>
              </a:rPr>
              <a:t>For simplicity we consider a Randomized Clinical Trial with only two treatment groups (e.g. 0: control &amp; 1: active treatment). </a:t>
            </a:r>
          </a:p>
          <a:p>
            <a:pPr>
              <a:lnSpc>
                <a:spcPct val="170000"/>
              </a:lnSpc>
            </a:pPr>
            <a:r>
              <a:rPr lang="en-US" sz="1800" noProof="1" smtClean="0"/>
              <a:t>Our M</a:t>
            </a:r>
            <a:r>
              <a:rPr lang="en-US" sz="1800" noProof="1" smtClean="0">
                <a:solidFill>
                  <a:schemeClr val="tx1"/>
                </a:solidFill>
              </a:rPr>
              <a:t>ain outcome: </a:t>
            </a:r>
            <a:r>
              <a:rPr lang="en-US" sz="1800" b="1" noProof="1" smtClean="0">
                <a:solidFill>
                  <a:schemeClr val="tx1"/>
                </a:solidFill>
              </a:rPr>
              <a:t>Sample Size Requirement </a:t>
            </a:r>
            <a:r>
              <a:rPr lang="en-US" sz="1800" noProof="1" smtClean="0">
                <a:solidFill>
                  <a:schemeClr val="tx1"/>
                </a:solidFill>
              </a:rPr>
              <a:t>(SSR). </a:t>
            </a:r>
            <a:endParaRPr lang="es-ES" sz="800" noProof="1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1208" y="1556483"/>
            <a:ext cx="4752975" cy="27984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183" y="3992903"/>
            <a:ext cx="4752000" cy="27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68693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quantify the strength of relationship between components of a binary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CE.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explore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impact of the strength of the interrelation between components on the sample size requirement using the CE, which ultimately can be useful to choose between a binary CE and one of its components</a:t>
            </a:r>
            <a:endParaRPr lang="ca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>
                <a:solidFill>
                  <a:schemeClr val="bg1"/>
                </a:solidFill>
              </a:rPr>
              <a:t>Objectives</a:t>
            </a:r>
            <a:endParaRPr lang="es-ES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1161" y="38739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1" smtClean="0">
                <a:solidFill>
                  <a:schemeClr val="bg1"/>
                </a:solidFill>
              </a:rPr>
              <a:t>Some definitions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062" y="1729203"/>
            <a:ext cx="1104996" cy="42675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81200" y="1668280"/>
            <a:ext cx="959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2400" dirty="0" smtClean="0"/>
              <a:t>A vector of binary variables (RE and AE) for the </a:t>
            </a:r>
            <a:r>
              <a:rPr lang="en-029" sz="2400" dirty="0" err="1" smtClean="0"/>
              <a:t>jth</a:t>
            </a:r>
            <a:r>
              <a:rPr lang="en-029" sz="2400" dirty="0" smtClean="0"/>
              <a:t> subject in the </a:t>
            </a:r>
            <a:r>
              <a:rPr lang="en-029" sz="2400" dirty="0" err="1" smtClean="0"/>
              <a:t>ith</a:t>
            </a:r>
            <a:r>
              <a:rPr lang="en-029" sz="2400" dirty="0" smtClean="0"/>
              <a:t> treatment group (</a:t>
            </a:r>
            <a:r>
              <a:rPr lang="en-029" sz="2400" dirty="0" err="1" smtClean="0"/>
              <a:t>i</a:t>
            </a:r>
            <a:r>
              <a:rPr lang="en-029" sz="2400" dirty="0" smtClean="0"/>
              <a:t>=1,2)</a:t>
            </a:r>
            <a:endParaRPr lang="en-029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26062" y="2718337"/>
            <a:ext cx="1048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2400" i="1" dirty="0" smtClean="0">
                <a:solidFill>
                  <a:schemeClr val="accent1">
                    <a:lumMod val="75000"/>
                  </a:schemeClr>
                </a:solidFill>
              </a:rPr>
              <a:t>Remember: The CE (X*) takes value 1 if occurs either RE or AE or both together, so when X</a:t>
            </a:r>
            <a:r>
              <a:rPr lang="en-029" sz="1600" i="1" dirty="0" smtClean="0">
                <a:solidFill>
                  <a:schemeClr val="accent1">
                    <a:lumMod val="75000"/>
                  </a:schemeClr>
                </a:solidFill>
              </a:rPr>
              <a:t>ij1</a:t>
            </a:r>
            <a:r>
              <a:rPr lang="en-029" sz="2400" i="1" dirty="0" smtClean="0">
                <a:solidFill>
                  <a:schemeClr val="accent1">
                    <a:lumMod val="75000"/>
                  </a:schemeClr>
                </a:solidFill>
              </a:rPr>
              <a:t>=1 and/or X</a:t>
            </a:r>
            <a:r>
              <a:rPr lang="en-029" sz="1600" i="1" dirty="0" smtClean="0">
                <a:solidFill>
                  <a:schemeClr val="accent1">
                    <a:lumMod val="75000"/>
                  </a:schemeClr>
                </a:solidFill>
              </a:rPr>
              <a:t>ij2</a:t>
            </a:r>
            <a:r>
              <a:rPr lang="en-029" sz="2400" i="1" dirty="0" smtClean="0">
                <a:solidFill>
                  <a:schemeClr val="accent1">
                    <a:lumMod val="75000"/>
                  </a:schemeClr>
                </a:solidFill>
              </a:rPr>
              <a:t>=1. </a:t>
            </a:r>
            <a:endParaRPr lang="en-029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830126" y="4364450"/>
            <a:ext cx="96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(1)</a:t>
            </a:r>
            <a:endParaRPr lang="ca-ES" sz="2800" dirty="0"/>
          </a:p>
        </p:txBody>
      </p:sp>
      <p:grpSp>
        <p:nvGrpSpPr>
          <p:cNvPr id="3" name="Grupo 2"/>
          <p:cNvGrpSpPr/>
          <p:nvPr/>
        </p:nvGrpSpPr>
        <p:grpSpPr>
          <a:xfrm>
            <a:off x="626062" y="3780167"/>
            <a:ext cx="10204064" cy="2384285"/>
            <a:chOff x="626062" y="3780167"/>
            <a:chExt cx="10204064" cy="238428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062" y="3780167"/>
              <a:ext cx="10204064" cy="1691787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626062" y="5702787"/>
              <a:ext cx="60148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029" sz="2400" dirty="0" smtClean="0"/>
                <a:t>But how we can estimate the </a:t>
              </a:r>
              <a:r>
                <a:rPr lang="en-029" sz="2400" dirty="0" smtClean="0">
                  <a:solidFill>
                    <a:schemeClr val="accent2">
                      <a:lumMod val="75000"/>
                    </a:schemeClr>
                  </a:solidFill>
                </a:rPr>
                <a:t>joint probability</a:t>
              </a:r>
              <a:r>
                <a:rPr lang="en-029" sz="2400" dirty="0" smtClean="0"/>
                <a:t>?</a:t>
              </a:r>
              <a:endParaRPr lang="ca-E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29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1161" y="44831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1" smtClean="0">
                <a:solidFill>
                  <a:schemeClr val="bg1"/>
                </a:solidFill>
              </a:rPr>
              <a:t>The Fréchet Bounds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57617" y="1498383"/>
            <a:ext cx="10647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2400" dirty="0" smtClean="0"/>
              <a:t>Fréchet (1960) noted that the </a:t>
            </a:r>
            <a:r>
              <a:rPr lang="en-BZ" sz="2400" i="1" dirty="0" smtClean="0"/>
              <a:t>strength of the association </a:t>
            </a:r>
            <a:r>
              <a:rPr lang="en-BZ" sz="2400" dirty="0" smtClean="0"/>
              <a:t>have a lower and upper bound, then not all the values are possible. </a:t>
            </a:r>
          </a:p>
          <a:p>
            <a:endParaRPr lang="en-BZ" sz="2400" dirty="0"/>
          </a:p>
          <a:p>
            <a:r>
              <a:rPr lang="en-BZ" sz="2400" dirty="0" smtClean="0"/>
              <a:t>If we use the </a:t>
            </a:r>
            <a:r>
              <a:rPr lang="en-BZ" sz="2400" b="1" dirty="0" smtClean="0"/>
              <a:t>joint probability</a:t>
            </a:r>
            <a:r>
              <a:rPr lang="en-BZ" sz="2400" dirty="0" smtClean="0"/>
              <a:t> as the estimation of the strength of association the next formula define this bounds. </a:t>
            </a:r>
          </a:p>
          <a:p>
            <a:endParaRPr lang="en-BZ" sz="2400" dirty="0"/>
          </a:p>
          <a:p>
            <a:endParaRPr lang="en-BZ" sz="2400" dirty="0" smtClean="0"/>
          </a:p>
          <a:p>
            <a:endParaRPr lang="en-BZ" sz="2400" dirty="0"/>
          </a:p>
          <a:p>
            <a:endParaRPr lang="en-BZ" sz="2400" dirty="0" smtClean="0"/>
          </a:p>
          <a:p>
            <a:endParaRPr lang="en-BZ" sz="2400" dirty="0"/>
          </a:p>
          <a:p>
            <a:r>
              <a:rPr lang="en-BZ" sz="2400" dirty="0" smtClean="0"/>
              <a:t>But other indicators might be useful to estimate the strength of association (e.g. correlation). </a:t>
            </a:r>
          </a:p>
          <a:p>
            <a:endParaRPr lang="en-BZ" sz="2400" dirty="0" smtClean="0"/>
          </a:p>
          <a:p>
            <a:r>
              <a:rPr lang="en-BZ" sz="2400" dirty="0" err="1" smtClean="0"/>
              <a:t>Bahadur</a:t>
            </a:r>
            <a:r>
              <a:rPr lang="en-BZ" sz="2400" dirty="0" smtClean="0"/>
              <a:t> (1961) and Oman Samuel (2001) worked in this way. </a:t>
            </a:r>
            <a:endParaRPr lang="en-BZ" sz="2400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9902" y="4005549"/>
            <a:ext cx="5029636" cy="7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1161" y="44831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1" smtClean="0">
                <a:solidFill>
                  <a:schemeClr val="bg1"/>
                </a:solidFill>
              </a:rPr>
              <a:t>Association Measures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74060"/>
              </p:ext>
            </p:extLst>
          </p:nvPr>
        </p:nvGraphicFramePr>
        <p:xfrm>
          <a:off x="471161" y="1561850"/>
          <a:ext cx="7740396" cy="5152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614"/>
                <a:gridCol w="2294065"/>
                <a:gridCol w="3200717"/>
              </a:tblGrid>
              <a:tr h="675452">
                <a:tc>
                  <a:txBody>
                    <a:bodyPr/>
                    <a:lstStyle/>
                    <a:p>
                      <a:pPr algn="ctr"/>
                      <a:r>
                        <a:rPr lang="ca-ES" sz="2400" dirty="0" err="1" smtClean="0"/>
                        <a:t>Index</a:t>
                      </a:r>
                      <a:endParaRPr lang="ca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 err="1" smtClean="0"/>
                        <a:t>Author</a:t>
                      </a:r>
                      <a:endParaRPr lang="ca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 err="1" smtClean="0"/>
                        <a:t>Index</a:t>
                      </a:r>
                      <a:r>
                        <a:rPr lang="ca-ES" sz="2400" dirty="0" smtClean="0"/>
                        <a:t>                                 </a:t>
                      </a:r>
                      <a:endParaRPr lang="ca-ES" sz="2400" dirty="0"/>
                    </a:p>
                  </a:txBody>
                  <a:tcPr/>
                </a:tc>
              </a:tr>
              <a:tr h="547867">
                <a:tc>
                  <a:txBody>
                    <a:bodyPr/>
                    <a:lstStyle/>
                    <a:p>
                      <a:r>
                        <a:rPr lang="es-ES" sz="1600" noProof="1" smtClean="0"/>
                        <a:t>Joint Probability 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Russel</a:t>
                      </a:r>
                      <a:r>
                        <a:rPr lang="es-ES" sz="1600" baseline="0" dirty="0" smtClean="0"/>
                        <a:t> &amp; </a:t>
                      </a:r>
                      <a:r>
                        <a:rPr lang="es-ES" sz="1600" baseline="0" dirty="0" err="1" smtClean="0"/>
                        <a:t>Rao</a:t>
                      </a:r>
                      <a:r>
                        <a:rPr lang="es-ES" sz="1600" baseline="0" dirty="0" smtClean="0"/>
                        <a:t> (1940)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</a:tr>
              <a:tr h="547867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Overlap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Jaccard</a:t>
                      </a:r>
                      <a:r>
                        <a:rPr lang="es-ES" sz="1600" dirty="0" smtClean="0"/>
                        <a:t> (1901)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</a:tr>
              <a:tr h="547867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Relative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Overlap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Szymkiewicz</a:t>
                      </a:r>
                      <a:r>
                        <a:rPr lang="es-ES" sz="1600" dirty="0" smtClean="0"/>
                        <a:t>-Simpson</a:t>
                      </a:r>
                      <a:r>
                        <a:rPr lang="es-ES" sz="1600" baseline="0" dirty="0" smtClean="0"/>
                        <a:t> (1943)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</a:tr>
              <a:tr h="547867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Rho </a:t>
                      </a:r>
                      <a:r>
                        <a:rPr lang="es-ES" sz="1600" dirty="0" err="1" smtClean="0"/>
                        <a:t>Coefficient</a:t>
                      </a:r>
                      <a:r>
                        <a:rPr lang="es-ES" sz="1600" dirty="0" smtClean="0"/>
                        <a:t> (</a:t>
                      </a:r>
                      <a:r>
                        <a:rPr lang="es-ES" sz="1600" dirty="0" err="1" smtClean="0"/>
                        <a:t>correlation</a:t>
                      </a:r>
                      <a:r>
                        <a:rPr lang="es-ES" sz="1600" dirty="0" smtClean="0"/>
                        <a:t>)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Yule</a:t>
                      </a:r>
                      <a:r>
                        <a:rPr lang="es-ES" sz="1600" dirty="0" smtClean="0"/>
                        <a:t> (1912)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</a:tr>
              <a:tr h="547867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Ochiai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Ohiai</a:t>
                      </a:r>
                      <a:r>
                        <a:rPr lang="es-ES" sz="1600" dirty="0" smtClean="0"/>
                        <a:t> (1957)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</a:tr>
              <a:tr h="547867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Simple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Pair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Sokal</a:t>
                      </a:r>
                      <a:r>
                        <a:rPr lang="es-ES" sz="1600" dirty="0" smtClean="0"/>
                        <a:t> &amp;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Michener</a:t>
                      </a:r>
                      <a:r>
                        <a:rPr lang="es-ES" sz="1600" baseline="0" dirty="0" smtClean="0"/>
                        <a:t> (1958)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</a:tr>
              <a:tr h="547867">
                <a:tc>
                  <a:txBody>
                    <a:bodyPr/>
                    <a:lstStyle/>
                    <a:p>
                      <a:r>
                        <a:rPr lang="en-US" sz="1600" noProof="1" smtClean="0"/>
                        <a:t>Sørensen-Dice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1" smtClean="0"/>
                        <a:t>Sørensen-Dice (1913-1948)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</a:tr>
              <a:tr h="547867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Kulcynsky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Kulcynsky</a:t>
                      </a:r>
                      <a:r>
                        <a:rPr lang="es-ES" sz="1600" baseline="0" dirty="0" smtClean="0"/>
                        <a:t> (1927)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5088719" y="2315747"/>
            <a:ext cx="2705877" cy="4268515"/>
            <a:chOff x="6857341" y="2295427"/>
            <a:chExt cx="2705877" cy="4268515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7341" y="2295427"/>
              <a:ext cx="2705877" cy="393509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7341" y="2801150"/>
              <a:ext cx="1946052" cy="45401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7341" y="3367374"/>
              <a:ext cx="1664055" cy="435026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7341" y="3914614"/>
              <a:ext cx="2021813" cy="423922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7341" y="4480839"/>
              <a:ext cx="1946052" cy="441358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7341" y="5028078"/>
              <a:ext cx="1707989" cy="419411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7341" y="5564214"/>
              <a:ext cx="1081543" cy="437752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7341" y="6089509"/>
              <a:ext cx="2044845" cy="474433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8869680" y="3356859"/>
            <a:ext cx="3322320" cy="761914"/>
            <a:chOff x="8382000" y="1981200"/>
            <a:chExt cx="3322320" cy="761914"/>
          </a:xfrm>
        </p:grpSpPr>
        <p:sp>
          <p:nvSpPr>
            <p:cNvPr id="5" name="CuadroTexto 4"/>
            <p:cNvSpPr txBox="1"/>
            <p:nvPr/>
          </p:nvSpPr>
          <p:spPr>
            <a:xfrm>
              <a:off x="8382000" y="1981200"/>
              <a:ext cx="3322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 smtClean="0"/>
                <a:t>For P(RE) = 0.01 to 0.40</a:t>
              </a:r>
              <a:endParaRPr lang="ca-ES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382000" y="2373782"/>
              <a:ext cx="3322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 smtClean="0"/>
                <a:t>For P(AE) = 0.01 to 0.40</a:t>
              </a:r>
              <a:endParaRPr lang="ca-ES" dirty="0"/>
            </a:p>
          </p:txBody>
        </p:sp>
      </p:grpSp>
      <p:sp>
        <p:nvSpPr>
          <p:cNvPr id="6" name="Rectángulo redondeado 5"/>
          <p:cNvSpPr/>
          <p:nvPr/>
        </p:nvSpPr>
        <p:spPr>
          <a:xfrm>
            <a:off x="8869680" y="3275480"/>
            <a:ext cx="2830497" cy="994299"/>
          </a:xfrm>
          <a:prstGeom prst="roundRect">
            <a:avLst/>
          </a:prstGeom>
          <a:noFill/>
          <a:ln w="53975"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71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>
            <a:grpSpLocks noChangeAspect="1"/>
          </p:cNvGrpSpPr>
          <p:nvPr/>
        </p:nvGrpSpPr>
        <p:grpSpPr>
          <a:xfrm>
            <a:off x="0" y="1503044"/>
            <a:ext cx="6353721" cy="4320000"/>
            <a:chOff x="0" y="1503045"/>
            <a:chExt cx="5479415" cy="3725545"/>
          </a:xfrm>
        </p:grpSpPr>
        <p:pic>
          <p:nvPicPr>
            <p:cNvPr id="17" name="Imagen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03045"/>
              <a:ext cx="2627630" cy="1799590"/>
            </a:xfrm>
            <a:prstGeom prst="rect">
              <a:avLst/>
            </a:prstGeom>
          </p:spPr>
        </p:pic>
        <p:pic>
          <p:nvPicPr>
            <p:cNvPr id="18" name="Imagen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785" y="1503045"/>
              <a:ext cx="2627630" cy="1799590"/>
            </a:xfrm>
            <a:prstGeom prst="rect">
              <a:avLst/>
            </a:prstGeom>
          </p:spPr>
        </p:pic>
        <p:pic>
          <p:nvPicPr>
            <p:cNvPr id="19" name="Imagen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29000"/>
              <a:ext cx="2627630" cy="1799590"/>
            </a:xfrm>
            <a:prstGeom prst="rect">
              <a:avLst/>
            </a:prstGeom>
          </p:spPr>
        </p:pic>
        <p:pic>
          <p:nvPicPr>
            <p:cNvPr id="20" name="Imagen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0665" y="3429000"/>
              <a:ext cx="2627630" cy="1799590"/>
            </a:xfrm>
            <a:prstGeom prst="rect">
              <a:avLst/>
            </a:prstGeom>
          </p:spPr>
        </p:pic>
      </p:grpSp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6096000" y="1503045"/>
            <a:ext cx="5956734" cy="4320000"/>
            <a:chOff x="6096000" y="1503045"/>
            <a:chExt cx="5255260" cy="3811270"/>
          </a:xfrm>
        </p:grpSpPr>
        <p:pic>
          <p:nvPicPr>
            <p:cNvPr id="21" name="Imagen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0" y="1503045"/>
              <a:ext cx="2627630" cy="1799590"/>
            </a:xfrm>
            <a:prstGeom prst="rect">
              <a:avLst/>
            </a:prstGeom>
          </p:spPr>
        </p:pic>
        <p:pic>
          <p:nvPicPr>
            <p:cNvPr id="22" name="Imagen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23630" y="1503045"/>
              <a:ext cx="2627630" cy="1799590"/>
            </a:xfrm>
            <a:prstGeom prst="rect">
              <a:avLst/>
            </a:prstGeom>
          </p:spPr>
        </p:pic>
        <p:pic>
          <p:nvPicPr>
            <p:cNvPr id="23" name="Imagen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0" y="3514725"/>
              <a:ext cx="2627630" cy="1799590"/>
            </a:xfrm>
            <a:prstGeom prst="rect">
              <a:avLst/>
            </a:prstGeom>
          </p:spPr>
        </p:pic>
        <p:pic>
          <p:nvPicPr>
            <p:cNvPr id="24" name="Imagen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3630" y="3514725"/>
              <a:ext cx="2627630" cy="1799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7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913</Words>
  <Application>Microsoft Office PowerPoint</Application>
  <PresentationFormat>Panorámica</PresentationFormat>
  <Paragraphs>104</Paragraphs>
  <Slides>24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MS Mincho</vt:lpstr>
      <vt:lpstr>Times New Roman</vt:lpstr>
      <vt:lpstr>Wingdings</vt:lpstr>
      <vt:lpstr>Tema de Office</vt:lpstr>
      <vt:lpstr>Ecuación</vt:lpstr>
      <vt:lpstr>Assessment of relationship between two binary variables and the effect over the sample size calculation for a Composite Endpoint  Endpoints Overlap and Sample Size Requirements</vt:lpstr>
      <vt:lpstr>Some points to take into account</vt:lpstr>
      <vt:lpstr>The situation</vt:lpstr>
      <vt:lpstr>Some points to take into account</vt:lpstr>
      <vt:lpstr>Objectives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Sample Size and Statistical Power</vt:lpstr>
      <vt:lpstr>Numerical Examples</vt:lpstr>
      <vt:lpstr>Results I</vt:lpstr>
      <vt:lpstr>Presentación de PowerPoint</vt:lpstr>
      <vt:lpstr>Results II</vt:lpstr>
      <vt:lpstr>Results III</vt:lpstr>
      <vt:lpstr>Conclusions II</vt:lpstr>
      <vt:lpstr>Conclusions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2016-03-07T09:59:35Z</dcterms:created>
  <dcterms:modified xsi:type="dcterms:W3CDTF">2016-09-08T18:49:19Z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